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70" r:id="rId2"/>
    <p:sldId id="273" r:id="rId3"/>
    <p:sldId id="274" r:id="rId4"/>
    <p:sldId id="271" r:id="rId5"/>
    <p:sldId id="259" r:id="rId6"/>
    <p:sldId id="261" r:id="rId7"/>
    <p:sldId id="263" r:id="rId8"/>
    <p:sldId id="272" r:id="rId9"/>
    <p:sldId id="265" r:id="rId10"/>
    <p:sldId id="268" r:id="rId11"/>
    <p:sldId id="269" r:id="rId12"/>
    <p:sldId id="276" r:id="rId13"/>
    <p:sldId id="275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73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4BCFC-E73A-46C4-BBD3-8E79A82A7139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4665B-10E0-4B0C-A0AD-6621A5EA5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12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4665B-10E0-4B0C-A0AD-6621A5EA5CE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53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5DA1-0D88-4128-8371-EBE1F6AD7E89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A531-E01C-4F74-B96C-2A4E3100DD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5DA1-0D88-4128-8371-EBE1F6AD7E89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A531-E01C-4F74-B96C-2A4E3100DD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5DA1-0D88-4128-8371-EBE1F6AD7E89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A531-E01C-4F74-B96C-2A4E3100DD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5DA1-0D88-4128-8371-EBE1F6AD7E89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A531-E01C-4F74-B96C-2A4E3100DD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5DA1-0D88-4128-8371-EBE1F6AD7E89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A531-E01C-4F74-B96C-2A4E3100DD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5DA1-0D88-4128-8371-EBE1F6AD7E89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A531-E01C-4F74-B96C-2A4E3100DD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5DA1-0D88-4128-8371-EBE1F6AD7E89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A531-E01C-4F74-B96C-2A4E3100DD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5DA1-0D88-4128-8371-EBE1F6AD7E89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A531-E01C-4F74-B96C-2A4E3100DD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5DA1-0D88-4128-8371-EBE1F6AD7E89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A531-E01C-4F74-B96C-2A4E3100DD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5DA1-0D88-4128-8371-EBE1F6AD7E89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A531-E01C-4F74-B96C-2A4E3100DD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5DA1-0D88-4128-8371-EBE1F6AD7E89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A531-E01C-4F74-B96C-2A4E3100DD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55DA1-0D88-4128-8371-EBE1F6AD7E89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EA531-E01C-4F74-B96C-2A4E3100DDC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br>
              <a:rPr lang="cs-CZ" sz="4800" b="1" dirty="0"/>
            </a:b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/>
              <a:t>ESTONSKO</a:t>
            </a:r>
          </a:p>
          <a:p>
            <a:pPr algn="ctr">
              <a:buNone/>
            </a:pPr>
            <a:r>
              <a:rPr lang="cs-CZ" dirty="0"/>
              <a:t>26.9. – 29.9.2021</a:t>
            </a:r>
          </a:p>
          <a:p>
            <a:pPr algn="ctr">
              <a:buNone/>
            </a:pPr>
            <a:r>
              <a:rPr lang="cs-CZ" dirty="0"/>
              <a:t>Stáž mezi domácí a hostitelskou školkou</a:t>
            </a:r>
          </a:p>
          <a:p>
            <a:pPr algn="ctr">
              <a:buNone/>
            </a:pPr>
            <a:r>
              <a:rPr lang="cs-CZ" dirty="0"/>
              <a:t>Děti s OMJ</a:t>
            </a:r>
          </a:p>
          <a:p>
            <a:pPr algn="ctr">
              <a:buNone/>
            </a:pPr>
            <a:r>
              <a:rPr lang="cs-CZ" dirty="0"/>
              <a:t>Bc. Jitka </a:t>
            </a:r>
            <a:r>
              <a:rPr lang="cs-CZ" dirty="0" err="1"/>
              <a:t>Vajnarová</a:t>
            </a:r>
            <a:endParaRPr lang="cs-CZ" dirty="0"/>
          </a:p>
          <a:p>
            <a:pPr algn="ctr">
              <a:buNone/>
            </a:pPr>
            <a:r>
              <a:rPr lang="cs-CZ" dirty="0"/>
              <a:t>Marcela </a:t>
            </a:r>
            <a:r>
              <a:rPr lang="cs-CZ" dirty="0" err="1"/>
              <a:t>Šimáňová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DD7260-7D5D-44C2-8BED-79BA00926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620688"/>
            <a:ext cx="4297960" cy="7207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954E91-4636-41A4-9B56-A9C5D2949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3900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1" dirty="0"/>
              <a:t>OJAKE</a:t>
            </a:r>
          </a:p>
          <a:p>
            <a:pPr marL="0" indent="0" algn="ctr">
              <a:buNone/>
            </a:pPr>
            <a:endParaRPr lang="cs-CZ" sz="3600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2EF0F3A-ECC8-48E1-BD21-0EDFD5871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FE1DB7B5-FDA9-48FC-A819-D43E9A23E8BF}"/>
              </a:ext>
            </a:extLst>
          </p:cNvPr>
          <p:cNvSpPr txBox="1"/>
          <p:nvPr/>
        </p:nvSpPr>
        <p:spPr>
          <a:xfrm>
            <a:off x="755576" y="1412776"/>
            <a:ext cx="77408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OJAKE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Státní školka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12 skupin, jedna estonská, ostatní namíchané s ruskými dětmi – 1,5 -7 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Celkem 240 dětí a 50 zaměstnanců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Na třídě 2 pedagogové, jeden mluví pouze estonsky a jeden pouze rusky a jedna asistentka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Národnosti: Rusové, Ukrajinci, Bělorusové, Španělé, Japonci a Pákistánci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Zaměstnávají logopedickou asistentku každý den 9-12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8B2C6-88FE-497E-9877-898387F1A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OJAKE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C21C63E-13B3-4A7D-8233-229E117C6A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40968"/>
            <a:ext cx="4038600" cy="2984402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73AB0D10-EC47-4559-BE66-EB40DA2FD6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3725" y="2165152"/>
            <a:ext cx="4525963" cy="3394472"/>
          </a:xfrm>
        </p:spPr>
      </p:pic>
    </p:spTree>
    <p:extLst>
      <p:ext uri="{BB962C8B-B14F-4D97-AF65-F5344CB8AC3E}">
        <p14:creationId xmlns:p14="http://schemas.microsoft.com/office/powerpoint/2010/main" val="1171515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073247D-8C61-411F-9AB1-AB021DCF3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016" y="5157192"/>
            <a:ext cx="4297960" cy="86409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EE6BF56-5857-4CA6-9BE1-42A22C8EF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OJAKE</a:t>
            </a:r>
            <a:br>
              <a:rPr lang="cs-CZ" sz="3600" b="1" dirty="0"/>
            </a:br>
            <a:endParaRPr lang="cs-CZ" sz="36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01D78E-AF16-4EFB-B95A-8C9DA0CC2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dirty="0"/>
              <a:t>   Práce s dětmi s OMJ</a:t>
            </a:r>
          </a:p>
          <a:p>
            <a:endParaRPr lang="cs-CZ" sz="2400" dirty="0"/>
          </a:p>
          <a:p>
            <a:r>
              <a:rPr lang="cs-CZ" sz="2400" dirty="0"/>
              <a:t>Ranní kruh – učitelka se pozdraví s dětmi všemi jazyky, každé dítě má možnost říct ve svém jazyce</a:t>
            </a:r>
          </a:p>
          <a:p>
            <a:r>
              <a:rPr lang="cs-CZ" sz="2400" dirty="0"/>
              <a:t>Rusky mluvící děti – učitelka jenom v ruštině a druhá učitelka mluví jenom estonsky</a:t>
            </a:r>
          </a:p>
          <a:p>
            <a:r>
              <a:rPr lang="cs-CZ" sz="2400" dirty="0"/>
              <a:t>Využití piktogramů, obrázků, loutky a maňásci</a:t>
            </a:r>
          </a:p>
          <a:p>
            <a:r>
              <a:rPr lang="cs-CZ" sz="2400" dirty="0"/>
              <a:t>Logopedická podpora ve školce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1674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32E38-B975-4E91-81C4-49B5D21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ESTONSKO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B1F726-ECBE-4886-8250-45F235201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400" dirty="0"/>
              <a:t>Vlajka Estonska</a:t>
            </a:r>
          </a:p>
          <a:p>
            <a:r>
              <a:rPr lang="cs-CZ" sz="1400" dirty="0"/>
              <a:t>Modrá – obloha</a:t>
            </a:r>
          </a:p>
          <a:p>
            <a:r>
              <a:rPr lang="cs-CZ" sz="1400" dirty="0"/>
              <a:t>Černá – půda</a:t>
            </a:r>
          </a:p>
          <a:p>
            <a:r>
              <a:rPr lang="cs-CZ" sz="1400" dirty="0"/>
              <a:t>Bílá - sníh</a:t>
            </a:r>
          </a:p>
          <a:p>
            <a:endParaRPr lang="cs-CZ" sz="1500" dirty="0"/>
          </a:p>
          <a:p>
            <a:endParaRPr lang="cs-CZ" sz="1500" dirty="0"/>
          </a:p>
          <a:p>
            <a:pPr marL="0" indent="0">
              <a:buNone/>
            </a:pPr>
            <a:endParaRPr lang="cs-CZ" sz="1500" dirty="0"/>
          </a:p>
          <a:p>
            <a:endParaRPr lang="cs-CZ" sz="1500" dirty="0"/>
          </a:p>
          <a:p>
            <a:endParaRPr lang="cs-CZ" sz="1500" dirty="0"/>
          </a:p>
          <a:p>
            <a:endParaRPr lang="cs-CZ" sz="1500" dirty="0"/>
          </a:p>
          <a:p>
            <a:endParaRPr lang="cs-CZ" sz="1500" dirty="0"/>
          </a:p>
          <a:p>
            <a:pPr marL="0" indent="0">
              <a:buNone/>
            </a:pPr>
            <a:endParaRPr lang="cs-CZ" sz="1500" dirty="0"/>
          </a:p>
          <a:p>
            <a:r>
              <a:rPr lang="cs-CZ" sz="1500" dirty="0"/>
              <a:t>Estonsko je demokratická parlamentní republika</a:t>
            </a:r>
          </a:p>
          <a:p>
            <a:r>
              <a:rPr lang="cs-CZ" sz="1500" dirty="0"/>
              <a:t>Hlavní město je Tallinn</a:t>
            </a:r>
          </a:p>
          <a:p>
            <a:r>
              <a:rPr lang="cs-CZ" sz="1500" dirty="0"/>
              <a:t>Počet obyvatel 1,3 milionu lidí</a:t>
            </a:r>
          </a:p>
          <a:p>
            <a:r>
              <a:rPr lang="cs-CZ" sz="1500" dirty="0"/>
              <a:t>Měna je euro</a:t>
            </a:r>
          </a:p>
          <a:p>
            <a:r>
              <a:rPr lang="cs-CZ" sz="1500" dirty="0"/>
              <a:t>Úřední jazyk je estonština</a:t>
            </a:r>
          </a:p>
          <a:p>
            <a:r>
              <a:rPr lang="cs-CZ" sz="1500" dirty="0"/>
              <a:t>Podpora ruského jazyka</a:t>
            </a:r>
          </a:p>
          <a:p>
            <a:endParaRPr lang="cs-CZ" dirty="0"/>
          </a:p>
        </p:txBody>
      </p:sp>
      <p:pic>
        <p:nvPicPr>
          <p:cNvPr id="4" name="Picture 2" descr="Tallinn - Enchanting Capital of Estonia - Tripoto">
            <a:extLst>
              <a:ext uri="{FF2B5EF4-FFF2-40B4-BE49-F238E27FC236}">
                <a16:creationId xmlns:a16="http://schemas.microsoft.com/office/drawing/2014/main" id="{A3432EAC-2A19-41B2-ABA5-EC02C7E05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53" y="3860453"/>
            <a:ext cx="352574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Flag of Estonia.svg">
            <a:extLst>
              <a:ext uri="{FF2B5EF4-FFF2-40B4-BE49-F238E27FC236}">
                <a16:creationId xmlns:a16="http://schemas.microsoft.com/office/drawing/2014/main" id="{29DB68AC-42FD-405D-9A10-8AAE99E52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04192"/>
            <a:ext cx="2235737" cy="14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entaurea cyanus (Blue Cornflower) 30 to 1,000 Seeds | £2.49 - £38.99 –  Heartwood Seeds">
            <a:extLst>
              <a:ext uri="{FF2B5EF4-FFF2-40B4-BE49-F238E27FC236}">
                <a16:creationId xmlns:a16="http://schemas.microsoft.com/office/drawing/2014/main" id="{F991C0CC-8A1C-47CB-AC00-4B4BCD382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09" y="2780928"/>
            <a:ext cx="1587760" cy="158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Swallow Flying In Flight - Free photo on Pixabay">
            <a:extLst>
              <a:ext uri="{FF2B5EF4-FFF2-40B4-BE49-F238E27FC236}">
                <a16:creationId xmlns:a16="http://schemas.microsoft.com/office/drawing/2014/main" id="{A92DCC78-836E-48D4-950B-7B0BB32361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3" t="12808" r="39130" b="15851"/>
          <a:stretch/>
        </p:blipFill>
        <p:spPr bwMode="auto">
          <a:xfrm>
            <a:off x="2979786" y="2770530"/>
            <a:ext cx="1587760" cy="167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678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D46C9A-D3ED-4EFF-9881-B8AEE4B87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Navštívené mateřské školy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28BEBC-DE78-4B2E-9D3D-460E74946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r>
              <a:rPr lang="cs-CZ" sz="1800" dirty="0"/>
              <a:t>Mateřská škola </a:t>
            </a:r>
            <a:r>
              <a:rPr lang="cs-CZ" sz="1800" dirty="0" err="1"/>
              <a:t>Lasteaed</a:t>
            </a:r>
            <a:r>
              <a:rPr lang="cs-CZ" sz="1800" dirty="0"/>
              <a:t> </a:t>
            </a:r>
            <a:r>
              <a:rPr lang="cs-CZ" sz="1800" dirty="0" err="1"/>
              <a:t>Ojake</a:t>
            </a:r>
            <a:endParaRPr lang="cs-CZ" sz="1800" dirty="0"/>
          </a:p>
          <a:p>
            <a:r>
              <a:rPr lang="cs-CZ" sz="1800" dirty="0"/>
              <a:t>Mateřská škola </a:t>
            </a:r>
            <a:r>
              <a:rPr lang="cs-CZ" sz="1800" dirty="0" err="1"/>
              <a:t>Lepistiku</a:t>
            </a:r>
            <a:r>
              <a:rPr lang="cs-CZ" sz="1800" dirty="0"/>
              <a:t> </a:t>
            </a:r>
            <a:r>
              <a:rPr lang="cs-CZ" sz="1800" dirty="0" err="1"/>
              <a:t>lasteaed</a:t>
            </a:r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Děti 1,5 – 7 let</a:t>
            </a:r>
          </a:p>
          <a:p>
            <a:r>
              <a:rPr lang="cs-CZ" sz="1800" dirty="0"/>
              <a:t> Učitelky vysokoškolsky vzdělané</a:t>
            </a:r>
          </a:p>
          <a:p>
            <a:r>
              <a:rPr lang="cs-CZ" sz="1800" dirty="0"/>
              <a:t>Skupiny ve třídách cca po 20 dětech</a:t>
            </a:r>
          </a:p>
          <a:p>
            <a:r>
              <a:rPr lang="cs-CZ" sz="1800" dirty="0"/>
              <a:t>V každé třídě 2 učitelky a 1 pomocnice nebo asistentka</a:t>
            </a:r>
          </a:p>
          <a:p>
            <a:r>
              <a:rPr lang="cs-CZ" sz="1800" dirty="0"/>
              <a:t>Předškolní vzdělávání není povinné</a:t>
            </a:r>
          </a:p>
          <a:p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98142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Lasteaed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Motto: „Nejlepší způsob, jak vychovat dobré děti, je udělat je šťastnými.“ Oscar </a:t>
            </a:r>
            <a:r>
              <a:rPr lang="cs-CZ" dirty="0" err="1"/>
              <a:t>Wilde</a:t>
            </a:r>
            <a:endParaRPr lang="cs-CZ" dirty="0"/>
          </a:p>
        </p:txBody>
      </p:sp>
      <p:pic>
        <p:nvPicPr>
          <p:cNvPr id="7170" name="Picture 2" descr="C:\Users\admin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7992888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LEPISTIKU </a:t>
            </a:r>
            <a:r>
              <a:rPr lang="cs-CZ" dirty="0" err="1"/>
              <a:t>lasteaed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Lasteaed</a:t>
            </a:r>
            <a:r>
              <a:rPr lang="cs-CZ" dirty="0"/>
              <a:t> – mateřská školka</a:t>
            </a:r>
          </a:p>
          <a:p>
            <a:r>
              <a:rPr lang="cs-CZ" dirty="0"/>
              <a:t>Estonská státní školka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C:\Users\admin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996952"/>
            <a:ext cx="5688632" cy="3361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Ředitelka – Ülle Mandre</a:t>
            </a:r>
          </a:p>
          <a:p>
            <a:r>
              <a:rPr lang="cs-CZ"/>
              <a:t>Otevírací doba 7:00-19:00</a:t>
            </a:r>
          </a:p>
          <a:p>
            <a:r>
              <a:rPr lang="cs-CZ"/>
              <a:t>Celkový počet děti v MŠ – 225</a:t>
            </a:r>
          </a:p>
          <a:p>
            <a:r>
              <a:rPr lang="cs-CZ"/>
              <a:t>Personál – 41 lidí</a:t>
            </a:r>
          </a:p>
          <a:p>
            <a:r>
              <a:rPr lang="cs-CZ"/>
              <a:t>Z toho 17 učitelů</a:t>
            </a:r>
          </a:p>
          <a:p>
            <a:r>
              <a:rPr lang="cs-CZ"/>
              <a:t>Průměrná hrubá mzda – 1 315 EUR/měsíc</a:t>
            </a:r>
          </a:p>
          <a:p>
            <a:endParaRPr lang="cs-CZ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11 tříd, podle věku dětí (1,5 – 7let)</a:t>
            </a:r>
          </a:p>
          <a:p>
            <a:r>
              <a:rPr lang="cs-CZ" dirty="0"/>
              <a:t>Třídy pojmenovány podle zvířat např.:</a:t>
            </a:r>
          </a:p>
          <a:p>
            <a:pPr>
              <a:buNone/>
            </a:pPr>
            <a:r>
              <a:rPr lang="cs-CZ" dirty="0"/>
              <a:t>	veverky, vlci, berušky, broučci, zajíčci…</a:t>
            </a:r>
          </a:p>
          <a:p>
            <a:r>
              <a:rPr lang="cs-CZ" dirty="0"/>
              <a:t>Ve třídě vyučují 2 učitelky, jedna mluví pouze estonsky, druhá estonsky a vypomáhá s ruštinou + 1 asistent</a:t>
            </a:r>
          </a:p>
          <a:p>
            <a:r>
              <a:rPr lang="cs-CZ" dirty="0"/>
              <a:t>Poplatek za školku je na dítě cca 72-79 eura měsíčně, denní stravné 2 eura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dětmi OMJ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Národnost – Rusko, Ukrajina, </a:t>
            </a:r>
            <a:r>
              <a:rPr lang="cs-CZ" dirty="0" err="1"/>
              <a:t>Azerbajdžán</a:t>
            </a:r>
            <a:r>
              <a:rPr lang="cs-CZ" dirty="0"/>
              <a:t>, Indie, Finsko, Bělorusko, Anglie, Nigérie</a:t>
            </a:r>
          </a:p>
          <a:p>
            <a:r>
              <a:rPr lang="cs-CZ" dirty="0"/>
              <a:t>Možnost logopedie ( např. pohádky z kufříku)</a:t>
            </a:r>
          </a:p>
          <a:p>
            <a:r>
              <a:rPr lang="cs-CZ" dirty="0"/>
              <a:t>Používání piktogramů a obrázků</a:t>
            </a:r>
          </a:p>
          <a:p>
            <a:r>
              <a:rPr lang="cs-CZ" dirty="0"/>
              <a:t>Využívání hudebních nástrojů ( písničky i básničky  stejný obsah, jiná řeč)</a:t>
            </a:r>
          </a:p>
          <a:p>
            <a:r>
              <a:rPr lang="cs-CZ" dirty="0"/>
              <a:t>Knížky a pohádky</a:t>
            </a:r>
          </a:p>
          <a:p>
            <a:r>
              <a:rPr lang="cs-CZ" dirty="0"/>
              <a:t>Výtvarné techniky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Zahrada MŠ</a:t>
            </a:r>
          </a:p>
        </p:txBody>
      </p:sp>
      <p:pic>
        <p:nvPicPr>
          <p:cNvPr id="3074" name="Picture 2" descr="C:\Users\admin\Desktop\Tallin MŠ\IMG-20211003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48880"/>
            <a:ext cx="3096344" cy="3805883"/>
          </a:xfrm>
          <a:prstGeom prst="rect">
            <a:avLst/>
          </a:prstGeom>
          <a:noFill/>
        </p:spPr>
      </p:pic>
      <p:pic>
        <p:nvPicPr>
          <p:cNvPr id="3075" name="Picture 3" descr="C:\Users\admin\Desktop\Tallin MŠ\IMG-20211003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348880"/>
            <a:ext cx="3275856" cy="3840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390</Words>
  <Application>Microsoft Office PowerPoint</Application>
  <PresentationFormat>Předvádění na obrazovce (4:3)</PresentationFormat>
  <Paragraphs>80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Motiv sady Office</vt:lpstr>
      <vt:lpstr> </vt:lpstr>
      <vt:lpstr>ESTONSKO</vt:lpstr>
      <vt:lpstr>Navštívené mateřské školy</vt:lpstr>
      <vt:lpstr>Lasteaed</vt:lpstr>
      <vt:lpstr>LEPISTIKU lasteaed</vt:lpstr>
      <vt:lpstr>Prezentace aplikace PowerPoint</vt:lpstr>
      <vt:lpstr>Prezentace aplikace PowerPoint</vt:lpstr>
      <vt:lpstr>Práce s dětmi OMJ</vt:lpstr>
      <vt:lpstr>Zahrada MŠ</vt:lpstr>
      <vt:lpstr>Prezentace aplikace PowerPoint</vt:lpstr>
      <vt:lpstr>Prezentace aplikace PowerPoint</vt:lpstr>
      <vt:lpstr>OJAKE</vt:lpstr>
      <vt:lpstr>OJAKE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Estonsko</dc:title>
  <dc:creator>admin</dc:creator>
  <cp:lastModifiedBy>Jitka Vajnarová</cp:lastModifiedBy>
  <cp:revision>13</cp:revision>
  <dcterms:created xsi:type="dcterms:W3CDTF">2021-10-06T18:50:02Z</dcterms:created>
  <dcterms:modified xsi:type="dcterms:W3CDTF">2021-10-18T12:24:22Z</dcterms:modified>
</cp:coreProperties>
</file>