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60" r:id="rId5"/>
    <p:sldId id="261" r:id="rId6"/>
    <p:sldId id="262" r:id="rId7"/>
    <p:sldId id="270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74" autoAdjust="0"/>
  </p:normalViewPr>
  <p:slideViewPr>
    <p:cSldViewPr snapToGrid="0">
      <p:cViewPr varScale="1">
        <p:scale>
          <a:sx n="60" d="100"/>
          <a:sy n="60" d="100"/>
        </p:scale>
        <p:origin x="96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B1C36-475F-4206-A52C-83E97FD33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693BCF-B3CD-4C0E-99EF-107209D3D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AEF740-665E-4D4C-9A9C-8C779C3C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1F3863-0693-4FF9-BFE7-D64DEC9B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E1B3F1-471B-4400-9166-2C49217D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60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EEFDA-E89D-4DA9-A163-A520AED0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D76AAC-2C05-42CE-9ADC-97DE8617E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5C0E64-0112-4C79-BB9C-E3519D15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8F3B8C-62BD-42AC-8673-C9FAAECC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D7FCC6-6D38-40D0-B560-9AEBE925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22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4F607C-4343-49FE-8B57-D114248E6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0B64C2-5497-4727-8F8F-C8D6779D3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BCAE62-A6F5-48FE-B6F9-D8798C6A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7138AD-C9EE-47AF-9F0C-A6538FD1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4BB8E8-2B10-4AE8-8029-7A8EF9CE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76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F93C1A-1158-4771-8AD9-CABD034C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6FBACB-B1AC-4102-8FB0-160DE1D94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94F2CE-0E1F-4ADA-A678-61F02705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A1138B-E3A3-4EAD-BD38-8149214B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20C61C-8914-4DCC-B71B-11825191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6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F09C3-5DC5-4748-A80C-976F166E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622B69-E187-46FE-B3F3-582485CA0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79D7BF-D538-476F-9752-D3AF5BE5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32F538-84E0-4810-BB6D-DDAE7518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933721-FB9A-4E4F-9AD1-DCA6A8B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67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5EAA-8528-417E-AD22-96CC0F4B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57FCFB-B621-4334-9EBC-D9C945D33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7908D0-A513-4169-B508-E687E05E6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883F85-CDFE-4644-9E00-D0F7CBE4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C88B57-01A3-4235-B162-9FCAEB4A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A34F31-8475-45D2-8072-FD2F1D06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45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43475-365C-46C3-9C48-234F53638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DFD632-9484-48CC-99FB-1FD854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7CC1A1-EC86-4AAC-992B-C27F1B87D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831FA69-FEEB-4819-9434-46F548FAF9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A69DE3-509D-4BC2-85D5-3FF5D6F8D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5CDA50B-0FD7-4DCC-8624-38F32F25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E516BF7-9CEE-4E0F-A830-228DB8D66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6B0F43-80DD-4D18-B58A-EB662CCC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76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DB83F-D8C1-4B43-AACE-FABAEC0E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F44032-A8DF-48CD-A40E-CF789A9C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47CF2EE-D7F8-4B9F-8B8B-09A40AFA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50C02E-038B-4809-857C-0FA62F21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51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F3DAC50-3DD5-4B6E-8615-4ED22E268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689AECD-759D-4095-A132-42CFDA113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FEA874-64C6-4994-92DB-E4732493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86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EEC17-025B-477A-B7A2-A8115CA7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49F8C-34E2-4BED-90DD-2C6D98F87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D26FD4-3B01-4C85-8E1C-154FF70D9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B78E50-CA5D-4CBB-8486-C1FD5FFA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4B9904-8ECC-476D-BA9B-20175AB0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135760-6091-4BBF-8012-495C0E06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97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60217-9BDB-4AAD-841B-AB4A2B40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C26DB79-70FC-41BC-9D62-DC2E22FECE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FF85CD-4284-4C01-89FF-200F6BEAD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A298AA-E92E-4759-98CB-7CB082A9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22267F-3629-4A4D-8640-7328F533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D3B7E3-8083-4157-B582-4325498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36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5169DE4-1AB7-408C-9620-FEFD5922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A00AA2-C0C0-424D-B36D-FEB762AE5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40A8C2-576F-4257-BB0B-18490F3F7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84F9-AEEE-467F-9980-8F57E3953EB4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5709A-ADD4-4F81-A460-6F91FF2D4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1CEC9D-C678-401A-BDC3-0971992A4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2DE1C-0D8F-431B-95CC-A5F7D6A19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8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Stanovy%20Spolek%20rodi&#269;&#367;.doc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teřská škola Jílkova, Praha 6 – Teply.cz">
            <a:extLst>
              <a:ext uri="{FF2B5EF4-FFF2-40B4-BE49-F238E27FC236}">
                <a16:creationId xmlns:a16="http://schemas.microsoft.com/office/drawing/2014/main" id="{02C2D2F6-B585-4B32-A49A-D5D23BB5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70"/>
            <a:ext cx="12192000" cy="686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E25AAF-3895-4088-BC38-E1CB5FF69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69" y="1749285"/>
            <a:ext cx="11039061" cy="1283598"/>
          </a:xfrm>
        </p:spPr>
        <p:txBody>
          <a:bodyPr>
            <a:normAutofit/>
          </a:bodyPr>
          <a:lstStyle/>
          <a:p>
            <a:r>
              <a:rPr lang="cs-CZ" sz="7200" b="1" i="1" dirty="0">
                <a:latin typeface="Bahnschrift" panose="020B0502040204020203" pitchFamily="34" charset="0"/>
              </a:rPr>
              <a:t>na schůzce Spolku rodičů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328F45C-E37B-44C2-8E2A-B1F40D1A2F09}"/>
              </a:ext>
            </a:extLst>
          </p:cNvPr>
          <p:cNvSpPr txBox="1">
            <a:spLocks/>
          </p:cNvSpPr>
          <p:nvPr/>
        </p:nvSpPr>
        <p:spPr>
          <a:xfrm>
            <a:off x="371061" y="465687"/>
            <a:ext cx="11039061" cy="12835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i="1" dirty="0">
                <a:latin typeface="Bahnschrift" panose="020B0502040204020203" pitchFamily="34" charset="0"/>
              </a:rPr>
              <a:t>Vítáme Vás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97D67F-9DF2-499D-B2E8-C5361817F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417" y="3563606"/>
            <a:ext cx="3645281" cy="273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4" descr="MŠ Jílkova, Praha 6">
            <a:extLst>
              <a:ext uri="{FF2B5EF4-FFF2-40B4-BE49-F238E27FC236}">
                <a16:creationId xmlns:a16="http://schemas.microsoft.com/office/drawing/2014/main" id="{5A50E4A2-588B-476D-9870-2FB792418A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85E5E30-CD39-4F91-A497-4E18FEE92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/>
        </p:blipFill>
        <p:spPr bwMode="auto">
          <a:xfrm>
            <a:off x="576469" y="3783677"/>
            <a:ext cx="3571191" cy="233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Š Jílkova v Praze 6 | Stavokontrol | Inženýrská činnost">
            <a:extLst>
              <a:ext uri="{FF2B5EF4-FFF2-40B4-BE49-F238E27FC236}">
                <a16:creationId xmlns:a16="http://schemas.microsoft.com/office/drawing/2014/main" id="{68A7346A-FAA1-4FD9-A3F4-CF50DC0BC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793"/>
          <a:stretch/>
        </p:blipFill>
        <p:spPr bwMode="auto">
          <a:xfrm>
            <a:off x="7926456" y="3825118"/>
            <a:ext cx="3797183" cy="2266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"/>
    </mc:Choice>
    <mc:Fallback xmlns="">
      <p:transition spd="slow" advTm="79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6FF9D5-519B-4747-8C35-C686D443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5" y="364433"/>
            <a:ext cx="10515600" cy="56435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dirty="0"/>
              <a:t>RVP: </a:t>
            </a:r>
            <a:r>
              <a:rPr lang="cs-CZ" sz="3200" i="0" dirty="0">
                <a:solidFill>
                  <a:srgbClr val="000000"/>
                </a:solidFill>
                <a:effectLst/>
                <a:latin typeface="Pristina" panose="03060402040406080204" pitchFamily="66" charset="0"/>
              </a:rPr>
              <a:t>"Všichni pod jednou st</a:t>
            </a:r>
            <a:r>
              <a:rPr lang="cs-CZ" sz="2400" i="1" dirty="0">
                <a:solidFill>
                  <a:srgbClr val="000000"/>
                </a:solidFill>
                <a:latin typeface="Pristina" panose="03060402040406080204" pitchFamily="66" charset="0"/>
              </a:rPr>
              <a:t>ř</a:t>
            </a:r>
            <a:r>
              <a:rPr lang="cs-CZ" sz="3200" i="0" dirty="0">
                <a:solidFill>
                  <a:srgbClr val="000000"/>
                </a:solidFill>
                <a:effectLst/>
                <a:latin typeface="Pristina" panose="03060402040406080204" pitchFamily="66" charset="0"/>
              </a:rPr>
              <a:t>echou"</a:t>
            </a:r>
            <a:endParaRPr lang="cs-CZ" sz="3200" dirty="0">
              <a:latin typeface="Pristina" panose="03060402040406080204" pitchFamily="66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dirty="0"/>
              <a:t>Cíl:   </a:t>
            </a:r>
            <a:r>
              <a:rPr lang="cs-CZ" sz="3600" dirty="0">
                <a:solidFill>
                  <a:srgbClr val="000000"/>
                </a:solidFill>
                <a:latin typeface="Pristina" panose="03060402040406080204" pitchFamily="66" charset="0"/>
              </a:rPr>
              <a:t>"Ka</a:t>
            </a:r>
            <a:r>
              <a:rPr lang="cs-CZ" i="1" dirty="0">
                <a:solidFill>
                  <a:srgbClr val="000000"/>
                </a:solidFill>
                <a:latin typeface="Pristina" panose="03060402040406080204" pitchFamily="66" charset="0"/>
              </a:rPr>
              <a:t>ž</a:t>
            </a:r>
            <a:r>
              <a:rPr lang="cs-CZ" sz="3600" dirty="0">
                <a:solidFill>
                  <a:srgbClr val="000000"/>
                </a:solidFill>
                <a:latin typeface="Pristina" panose="03060402040406080204" pitchFamily="66" charset="0"/>
              </a:rPr>
              <a:t>dý jsme jiný, ale dohromady tvo</a:t>
            </a:r>
            <a:r>
              <a:rPr lang="cs-CZ" i="1" dirty="0">
                <a:solidFill>
                  <a:srgbClr val="000000"/>
                </a:solidFill>
                <a:latin typeface="Pristina" panose="03060402040406080204" pitchFamily="66" charset="0"/>
              </a:rPr>
              <a:t>ř</a:t>
            </a:r>
            <a:r>
              <a:rPr lang="cs-CZ" sz="3600" dirty="0">
                <a:solidFill>
                  <a:srgbClr val="000000"/>
                </a:solidFill>
                <a:latin typeface="Pristina" panose="03060402040406080204" pitchFamily="66" charset="0"/>
              </a:rPr>
              <a:t>íme tým.„</a:t>
            </a:r>
          </a:p>
          <a:p>
            <a:pPr marL="0" indent="0">
              <a:buNone/>
            </a:pPr>
            <a:endParaRPr lang="cs-CZ" dirty="0">
              <a:solidFill>
                <a:srgbClr val="000000"/>
              </a:solidFill>
              <a:latin typeface="Pristina" panose="03060402040406080204" pitchFamily="66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F3FEE6-CF5E-41C1-9A9F-041C164E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2"/>
          <a:stretch/>
        </p:blipFill>
        <p:spPr>
          <a:xfrm>
            <a:off x="1763916" y="2152493"/>
            <a:ext cx="8664167" cy="4341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3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"/>
    </mc:Choice>
    <mc:Fallback xmlns="">
      <p:transition spd="slow" advTm="40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E8747D66-E87F-418B-B946-6E986BC68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004" y="300410"/>
            <a:ext cx="971973" cy="64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9E69D8A-C0B3-4B18-8A61-820901CDB14D}"/>
              </a:ext>
            </a:extLst>
          </p:cNvPr>
          <p:cNvSpPr txBox="1"/>
          <p:nvPr/>
        </p:nvSpPr>
        <p:spPr>
          <a:xfrm>
            <a:off x="2865490" y="325632"/>
            <a:ext cx="5779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i="0" dirty="0">
                <a:solidFill>
                  <a:srgbClr val="FF8300"/>
                </a:solidFill>
                <a:effectLst/>
                <a:latin typeface="Roboto Condensed"/>
              </a:rPr>
              <a:t>Děkujeme za pozornost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AD1EA6-EABF-EDA3-99B3-56B3FACCA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28" y="1238423"/>
            <a:ext cx="9110444" cy="51246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A347203-907A-5869-CE8E-9FC97E250F5D}"/>
              </a:ext>
            </a:extLst>
          </p:cNvPr>
          <p:cNvSpPr txBox="1"/>
          <p:nvPr/>
        </p:nvSpPr>
        <p:spPr>
          <a:xfrm>
            <a:off x="1266739" y="5468575"/>
            <a:ext cx="911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solidFill>
                  <a:schemeClr val="bg1"/>
                </a:solidFill>
                <a:latin typeface="Lucida Handwriting" panose="03010101010101010101" pitchFamily="66" charset="0"/>
              </a:rPr>
              <a:t>„Všechno, co opravdu potřebuju znát, jsem se naučil v mateřské škole</a:t>
            </a:r>
            <a:r>
              <a:rPr lang="cs-CZ" b="1" i="1" dirty="0">
                <a:solidFill>
                  <a:schemeClr val="bg1"/>
                </a:solidFill>
                <a:latin typeface="Lucida Handwriting" panose="03010101010101010101" pitchFamily="66" charset="0"/>
              </a:rPr>
              <a:t>“                                </a:t>
            </a:r>
            <a:r>
              <a:rPr lang="cs-CZ" b="1" dirty="0">
                <a:solidFill>
                  <a:schemeClr val="bg1"/>
                </a:solidFill>
              </a:rPr>
              <a:t>Robert </a:t>
            </a:r>
            <a:r>
              <a:rPr lang="cs-CZ" b="1" dirty="0" err="1">
                <a:solidFill>
                  <a:schemeClr val="bg1"/>
                </a:solidFill>
              </a:rPr>
              <a:t>Fulghum</a:t>
            </a:r>
            <a:r>
              <a:rPr lang="cs-CZ" b="1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457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"/>
    </mc:Choice>
    <mc:Fallback xmlns="">
      <p:transition spd="slow" advTm="242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1D746572-72A9-4AD7-A089-2FD0CBC3F2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12" y="3221372"/>
            <a:ext cx="6792994" cy="34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5E0019-4CAA-49C8-9E62-EF462616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63" y="391629"/>
            <a:ext cx="6792994" cy="11519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b="1" dirty="0">
                <a:solidFill>
                  <a:schemeClr val="accent6"/>
                </a:solidFill>
              </a:rPr>
              <a:t>Kamarád</a:t>
            </a:r>
            <a:br>
              <a:rPr lang="cs-CZ" sz="5400" b="1" dirty="0">
                <a:solidFill>
                  <a:schemeClr val="accent6"/>
                </a:solidFill>
              </a:rPr>
            </a:br>
            <a:r>
              <a:rPr lang="cs-CZ" sz="5400" b="1" dirty="0">
                <a:solidFill>
                  <a:schemeClr val="accent6"/>
                </a:solidFill>
              </a:rPr>
              <a:t>Sportovní kroužek</a:t>
            </a:r>
          </a:p>
        </p:txBody>
      </p:sp>
      <p:pic>
        <p:nvPicPr>
          <p:cNvPr id="4104" name="Picture 8" descr="TERAsport-DĚTSKÉ SPORTOVNÍ POTŘEBY / sportovní náčiní-Sada osmi kuželů">
            <a:extLst>
              <a:ext uri="{FF2B5EF4-FFF2-40B4-BE49-F238E27FC236}">
                <a16:creationId xmlns:a16="http://schemas.microsoft.com/office/drawing/2014/main" id="{FB65D5FC-4280-4A6A-8BBA-53C7ED5E0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7" b="13044"/>
          <a:stretch/>
        </p:blipFill>
        <p:spPr bwMode="auto">
          <a:xfrm>
            <a:off x="7873046" y="92765"/>
            <a:ext cx="3810000" cy="26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35EADFC-C239-DFE4-F639-271AA8EA52CC}"/>
              </a:ext>
            </a:extLst>
          </p:cNvPr>
          <p:cNvSpPr txBox="1"/>
          <p:nvPr/>
        </p:nvSpPr>
        <p:spPr>
          <a:xfrm>
            <a:off x="687897" y="3540154"/>
            <a:ext cx="42616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 pro předškoláky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 středa odpoledne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vede naše paní učitelka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cena za pololetí: 1490 Kč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sz="2800" dirty="0"/>
          </a:p>
          <a:p>
            <a:r>
              <a:rPr lang="cs-CZ" dirty="0">
                <a:solidFill>
                  <a:schemeClr val="accent1"/>
                </a:solidFill>
              </a:rPr>
              <a:t>www.krouzky-kamarad.cz</a:t>
            </a:r>
          </a:p>
        </p:txBody>
      </p:sp>
    </p:spTree>
    <p:extLst>
      <p:ext uri="{BB962C8B-B14F-4D97-AF65-F5344CB8AC3E}">
        <p14:creationId xmlns:p14="http://schemas.microsoft.com/office/powerpoint/2010/main" val="23147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2"/>
    </mc:Choice>
    <mc:Fallback xmlns="">
      <p:transition spd="slow" advTm="102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EB85F-EC35-1314-30E2-319B3F2F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</a:rPr>
              <a:t>Vědecké pokusy Kamarád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B188A-1117-684A-22E3-61C5EC8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pro děti od 4 let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úterý odpoledne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cena za pololetí: 1490 Kč                                 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4985E0-0606-1948-1C6A-92877EC77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68" y="2323750"/>
            <a:ext cx="4332659" cy="28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1"/>
    </mc:Choice>
    <mc:Fallback xmlns="">
      <p:transition spd="slow" advTm="1027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E0019-4CAA-49C8-9E62-EF462616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6" y="365125"/>
            <a:ext cx="10482934" cy="1325563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Kroužek keramiky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03026D-93AC-46CE-AC10-C2DBF697F2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25" y="2647320"/>
            <a:ext cx="5430078" cy="36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ýden s hlínou | Radka Rubešová">
            <a:extLst>
              <a:ext uri="{FF2B5EF4-FFF2-40B4-BE49-F238E27FC236}">
                <a16:creationId xmlns:a16="http://schemas.microsoft.com/office/drawing/2014/main" id="{2EB137D3-593B-490E-B536-4950CDD6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120" y="365125"/>
            <a:ext cx="3531705" cy="211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95418D-20CE-46A1-6EC4-1B52CEDCF5A5}"/>
              </a:ext>
            </a:extLst>
          </p:cNvPr>
          <p:cNvSpPr txBox="1"/>
          <p:nvPr/>
        </p:nvSpPr>
        <p:spPr>
          <a:xfrm>
            <a:off x="602419" y="1027906"/>
            <a:ext cx="46407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cs-CZ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Pro děti od 4 let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Dopolední kroužek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Vede zkušená keramička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Cena za pololetí: 1 800 Kč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085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9"/>
    </mc:Choice>
    <mc:Fallback xmlns="">
      <p:transition spd="slow" advTm="79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E0019-4CAA-49C8-9E62-EF462616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281805"/>
            <a:ext cx="4578048" cy="686681"/>
          </a:xfrm>
        </p:spPr>
        <p:txBody>
          <a:bodyPr>
            <a:normAutofit fontScale="90000"/>
          </a:bodyPr>
          <a:lstStyle/>
          <a:p>
            <a:r>
              <a:rPr lang="cs-CZ" sz="5400" b="1" dirty="0"/>
              <a:t>Bruslení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B6A95D-9CBA-48BA-A9C8-327EC580C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95" y="336896"/>
            <a:ext cx="4443895" cy="3332921"/>
          </a:xfrm>
          <a:prstGeom prst="rect">
            <a:avLst/>
          </a:prstGeom>
        </p:spPr>
      </p:pic>
      <p:pic>
        <p:nvPicPr>
          <p:cNvPr id="6148" name="Picture 4" descr="Veselé bruslení - Úvod">
            <a:extLst>
              <a:ext uri="{FF2B5EF4-FFF2-40B4-BE49-F238E27FC236}">
                <a16:creationId xmlns:a16="http://schemas.microsoft.com/office/drawing/2014/main" id="{4B1930F6-0DEF-46A9-8C0F-469E0FD58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b="15243"/>
          <a:stretch/>
        </p:blipFill>
        <p:spPr bwMode="auto">
          <a:xfrm>
            <a:off x="628122" y="386591"/>
            <a:ext cx="4443895" cy="17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967529-2A43-5CCA-137D-FCA631D73090}"/>
              </a:ext>
            </a:extLst>
          </p:cNvPr>
          <p:cNvSpPr txBox="1"/>
          <p:nvPr/>
        </p:nvSpPr>
        <p:spPr>
          <a:xfrm>
            <a:off x="218114" y="2968486"/>
            <a:ext cx="61407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20.11.-24.11. hala Holešovice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Pro děti od 4 let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Cena 2 450 Kč bez dopravy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sz="2800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https://veselebrusleni.weebly.com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EEA7E6-05DD-FB3C-4EAA-5B962CE60C1C}"/>
              </a:ext>
            </a:extLst>
          </p:cNvPr>
          <p:cNvSpPr txBox="1"/>
          <p:nvPr/>
        </p:nvSpPr>
        <p:spPr>
          <a:xfrm>
            <a:off x="7187095" y="4684874"/>
            <a:ext cx="4565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22.1.-26.1.2024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Šibeniční vrch, od 4 let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dirty="0"/>
              <a:t>Cena bez dopravy 3 650 Kč</a:t>
            </a:r>
          </a:p>
          <a:p>
            <a:endParaRPr lang="cs-CZ" sz="1600" dirty="0"/>
          </a:p>
          <a:p>
            <a:r>
              <a:rPr lang="cs-CZ" sz="1600" dirty="0">
                <a:solidFill>
                  <a:schemeClr val="accent1"/>
                </a:solidFill>
              </a:rPr>
              <a:t>https://veselelyzovani.weebly.com</a:t>
            </a:r>
          </a:p>
          <a:p>
            <a:endParaRPr lang="cs-CZ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28F6AB-6F8B-27F5-753F-A9D15A1CE1DE}"/>
              </a:ext>
            </a:extLst>
          </p:cNvPr>
          <p:cNvSpPr txBox="1"/>
          <p:nvPr/>
        </p:nvSpPr>
        <p:spPr>
          <a:xfrm>
            <a:off x="7624457" y="3761544"/>
            <a:ext cx="3569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Lyžování </a:t>
            </a:r>
          </a:p>
        </p:txBody>
      </p:sp>
    </p:spTree>
    <p:extLst>
      <p:ext uri="{BB962C8B-B14F-4D97-AF65-F5344CB8AC3E}">
        <p14:creationId xmlns:p14="http://schemas.microsoft.com/office/powerpoint/2010/main" val="40048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1"/>
    </mc:Choice>
    <mc:Fallback xmlns="">
      <p:transition spd="slow" advTm="89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sychomotorický vývoj dítěte od A do Z | Plavu s Terezou">
            <a:extLst>
              <a:ext uri="{FF2B5EF4-FFF2-40B4-BE49-F238E27FC236}">
                <a16:creationId xmlns:a16="http://schemas.microsoft.com/office/drawing/2014/main" id="{9E7B980D-2C3C-459B-8708-D2EAF4B6B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5E0019-4CAA-49C8-9E62-EF462616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613" y="4647502"/>
            <a:ext cx="7477387" cy="1820410"/>
          </a:xfrm>
        </p:spPr>
        <p:txBody>
          <a:bodyPr>
            <a:normAutofit fontScale="90000"/>
          </a:bodyPr>
          <a:lstStyle/>
          <a:p>
            <a:r>
              <a:rPr lang="cs-CZ" sz="6600" b="1" dirty="0"/>
              <a:t>Plavání v Tuchlovicích</a:t>
            </a:r>
            <a:br>
              <a:rPr lang="cs-CZ" sz="6600" b="1" dirty="0"/>
            </a:br>
            <a:r>
              <a:rPr lang="cs-CZ" sz="6600" b="1" dirty="0"/>
              <a:t>únor – duben 2024</a:t>
            </a:r>
            <a:br>
              <a:rPr lang="cs-CZ" sz="6600" b="1" dirty="0"/>
            </a:br>
            <a:r>
              <a:rPr lang="cs-CZ" sz="1800" b="1" dirty="0">
                <a:solidFill>
                  <a:schemeClr val="accent1"/>
                </a:solidFill>
              </a:rPr>
              <a:t>www.bazentuchlovice.cz</a:t>
            </a:r>
            <a:endParaRPr lang="cs-CZ" sz="6600" b="1" dirty="0">
              <a:solidFill>
                <a:schemeClr val="accent1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2BE59C8-FC0D-423B-90A0-74CF2C98B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1" y="186466"/>
            <a:ext cx="3938172" cy="295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Plavání leden 2018: Mateřská škola Kostelec nad Labem">
            <a:extLst>
              <a:ext uri="{FF2B5EF4-FFF2-40B4-BE49-F238E27FC236}">
                <a16:creationId xmlns:a16="http://schemas.microsoft.com/office/drawing/2014/main" id="{11695F8F-614D-46AB-A775-0ECFC916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68" y="209591"/>
            <a:ext cx="3403530" cy="2264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D4D0DC0-499B-4CAD-9D3C-B56E0B112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380"/>
          <a:stretch/>
        </p:blipFill>
        <p:spPr bwMode="auto">
          <a:xfrm>
            <a:off x="326126" y="3303489"/>
            <a:ext cx="2549595" cy="334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0"/>
    </mc:Choice>
    <mc:Fallback xmlns="">
      <p:transition spd="slow" advTm="53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2715C-2CE5-5E66-6F53-EE22A641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6">
                    <a:lumMod val="75000"/>
                  </a:schemeClr>
                </a:solidFill>
              </a:rPr>
              <a:t>Spolek rodičů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13193D-B544-683F-AE35-FDA1F1706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37692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1200" dirty="0"/>
              <a:t> složení organizačního výboru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1200" dirty="0"/>
              <a:t> Seznámení s výsledkem hospodaření za rok 2022/23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1200" dirty="0"/>
              <a:t> návrh a odsouhlasení příspěvku na rok 2023/24 – 1400 Kč za rok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1200" dirty="0"/>
          </a:p>
          <a:p>
            <a:pPr>
              <a:buFont typeface="Wingdings" panose="05000000000000000000" pitchFamily="2" charset="2"/>
              <a:buChar char="v"/>
            </a:pPr>
            <a:endParaRPr lang="cs-CZ" sz="11200" dirty="0"/>
          </a:p>
          <a:p>
            <a:pPr marL="0" indent="0">
              <a:buNone/>
            </a:pPr>
            <a:endParaRPr lang="cs-CZ" sz="11200" dirty="0">
              <a:hlinkClick r:id="rId2" action="ppaction://hlinkfile"/>
            </a:endParaRPr>
          </a:p>
          <a:p>
            <a:pPr marL="0" indent="0">
              <a:buNone/>
            </a:pPr>
            <a:endParaRPr lang="cs-CZ" sz="11200" dirty="0">
              <a:hlinkClick r:id="rId2" action="ppaction://hlinkfile"/>
            </a:endParaRPr>
          </a:p>
          <a:p>
            <a:pPr marL="0" indent="0">
              <a:buNone/>
            </a:pPr>
            <a:r>
              <a:rPr lang="cs-CZ" sz="11200" dirty="0">
                <a:hlinkClick r:id="rId2" action="ppaction://hlinkfile"/>
              </a:rPr>
              <a:t>Stanovy Spolek rodičů.docx</a:t>
            </a:r>
            <a:endParaRPr lang="cs-CZ" sz="11200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229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805F8004-A123-4C6F-9CB8-DD6A26CD7860}"/>
              </a:ext>
            </a:extLst>
          </p:cNvPr>
          <p:cNvSpPr/>
          <p:nvPr/>
        </p:nvSpPr>
        <p:spPr>
          <a:xfrm>
            <a:off x="8558" y="2903207"/>
            <a:ext cx="4320209" cy="1712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8BC52C8-A04B-4A6E-8987-1701C4F8E66C}"/>
              </a:ext>
            </a:extLst>
          </p:cNvPr>
          <p:cNvSpPr/>
          <p:nvPr/>
        </p:nvSpPr>
        <p:spPr>
          <a:xfrm>
            <a:off x="-1954" y="3597291"/>
            <a:ext cx="4320209" cy="17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015521-3806-471E-841D-6C32824F1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954793"/>
            <a:ext cx="4838996" cy="27219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8C15FE-16A5-4330-8CBA-48D6BA898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/>
          <a:stretch/>
        </p:blipFill>
        <p:spPr>
          <a:xfrm>
            <a:off x="145774" y="181272"/>
            <a:ext cx="4838996" cy="25066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6CCB705-3570-4C4E-9F19-3A333F2A7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28" y="3954793"/>
            <a:ext cx="4838997" cy="27219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52C128F-223C-417B-86F0-67F237B7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28" y="181272"/>
            <a:ext cx="4838997" cy="272193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98EF9E58-7FAA-46A9-BF31-4330C46F7CA6}"/>
              </a:ext>
            </a:extLst>
          </p:cNvPr>
          <p:cNvSpPr/>
          <p:nvPr/>
        </p:nvSpPr>
        <p:spPr>
          <a:xfrm>
            <a:off x="7875093" y="2988855"/>
            <a:ext cx="4320209" cy="1712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D37FAD4-A70C-4013-8A81-702C1AF07A5D}"/>
              </a:ext>
            </a:extLst>
          </p:cNvPr>
          <p:cNvSpPr/>
          <p:nvPr/>
        </p:nvSpPr>
        <p:spPr>
          <a:xfrm>
            <a:off x="7863232" y="3526554"/>
            <a:ext cx="4320209" cy="1712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1F3CBB7-67C2-278E-B004-E13D9FBEA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81" y="1818740"/>
            <a:ext cx="4662401" cy="3391817"/>
          </a:xfrm>
        </p:spPr>
      </p:pic>
    </p:spTree>
    <p:extLst>
      <p:ext uri="{BB962C8B-B14F-4D97-AF65-F5344CB8AC3E}">
        <p14:creationId xmlns:p14="http://schemas.microsoft.com/office/powerpoint/2010/main" val="37785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"/>
    </mc:Choice>
    <mc:Fallback xmlns="">
      <p:transition spd="slow" advTm="539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26140E-8E19-41D7-B441-934193157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7" b="22266"/>
          <a:stretch/>
        </p:blipFill>
        <p:spPr>
          <a:xfrm>
            <a:off x="280909" y="139114"/>
            <a:ext cx="3137155" cy="334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51C5BF-85E6-4B82-8C88-62543A879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75" y="3836398"/>
            <a:ext cx="5255622" cy="296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V mekáči | Vtipné foto a srandovní obrázky | KOMIK.CZ">
            <a:extLst>
              <a:ext uri="{FF2B5EF4-FFF2-40B4-BE49-F238E27FC236}">
                <a16:creationId xmlns:a16="http://schemas.microsoft.com/office/drawing/2014/main" id="{162D4F85-D649-4AEA-81D8-40A0D74F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9" y="3619679"/>
            <a:ext cx="4856966" cy="3099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znam článků - Jak v kuchyni">
            <a:extLst>
              <a:ext uri="{FF2B5EF4-FFF2-40B4-BE49-F238E27FC236}">
                <a16:creationId xmlns:a16="http://schemas.microsoft.com/office/drawing/2014/main" id="{AC13A705-11A9-4375-A235-546FBD84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33" y="270718"/>
            <a:ext cx="4737697" cy="3644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otravinová pyramida - TvojeTělo.cz">
            <a:extLst>
              <a:ext uri="{FF2B5EF4-FFF2-40B4-BE49-F238E27FC236}">
                <a16:creationId xmlns:a16="http://schemas.microsoft.com/office/drawing/2014/main" id="{60F78B46-CF86-4F5F-82C5-116068450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6678" r="5069"/>
          <a:stretch/>
        </p:blipFill>
        <p:spPr bwMode="auto">
          <a:xfrm>
            <a:off x="8537460" y="206129"/>
            <a:ext cx="3373631" cy="3773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"/>
    </mc:Choice>
    <mc:Fallback xmlns="">
      <p:transition spd="slow" advTm="111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203</Words>
  <Application>Microsoft Office PowerPoint</Application>
  <PresentationFormat>Širokoúhlá obrazovka</PresentationFormat>
  <Paragraphs>45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Lucida Handwriting</vt:lpstr>
      <vt:lpstr>Pristina</vt:lpstr>
      <vt:lpstr>Roboto Condensed</vt:lpstr>
      <vt:lpstr>Wingdings</vt:lpstr>
      <vt:lpstr>Motiv Office</vt:lpstr>
      <vt:lpstr>na schůzce Spolku rodičů</vt:lpstr>
      <vt:lpstr>Kamarád Sportovní kroužek</vt:lpstr>
      <vt:lpstr>Vědecké pokusy Kamarád</vt:lpstr>
      <vt:lpstr>Kroužek keramiky</vt:lpstr>
      <vt:lpstr>Bruslení </vt:lpstr>
      <vt:lpstr>Plavání v Tuchlovicích únor – duben 2024 www.bazentuchlovice.cz</vt:lpstr>
      <vt:lpstr>Spolek rodičů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schůzce Spolku rodičů</dc:title>
  <dc:creator>MS</dc:creator>
  <cp:lastModifiedBy>Jitka Vajnarová</cp:lastModifiedBy>
  <cp:revision>19</cp:revision>
  <dcterms:created xsi:type="dcterms:W3CDTF">2020-09-09T11:22:27Z</dcterms:created>
  <dcterms:modified xsi:type="dcterms:W3CDTF">2023-09-19T09:35:24Z</dcterms:modified>
</cp:coreProperties>
</file>